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178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356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535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713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5892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069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249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427" algn="l" defTabSz="9143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" name="Shape 1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56" latinLnBrk="0">
      <a:defRPr sz="1200">
        <a:latin typeface="+mn-lt"/>
        <a:ea typeface="+mn-ea"/>
        <a:cs typeface="+mn-cs"/>
        <a:sym typeface="Calibri"/>
      </a:defRPr>
    </a:lvl1pPr>
    <a:lvl2pPr indent="228600" defTabSz="914356" latinLnBrk="0">
      <a:defRPr sz="1200">
        <a:latin typeface="+mn-lt"/>
        <a:ea typeface="+mn-ea"/>
        <a:cs typeface="+mn-cs"/>
        <a:sym typeface="Calibri"/>
      </a:defRPr>
    </a:lvl2pPr>
    <a:lvl3pPr indent="457200" defTabSz="914356" latinLnBrk="0">
      <a:defRPr sz="1200">
        <a:latin typeface="+mn-lt"/>
        <a:ea typeface="+mn-ea"/>
        <a:cs typeface="+mn-cs"/>
        <a:sym typeface="Calibri"/>
      </a:defRPr>
    </a:lvl3pPr>
    <a:lvl4pPr indent="685800" defTabSz="914356" latinLnBrk="0">
      <a:defRPr sz="1200">
        <a:latin typeface="+mn-lt"/>
        <a:ea typeface="+mn-ea"/>
        <a:cs typeface="+mn-cs"/>
        <a:sym typeface="Calibri"/>
      </a:defRPr>
    </a:lvl4pPr>
    <a:lvl5pPr indent="914400" defTabSz="914356" latinLnBrk="0">
      <a:defRPr sz="1200">
        <a:latin typeface="+mn-lt"/>
        <a:ea typeface="+mn-ea"/>
        <a:cs typeface="+mn-cs"/>
        <a:sym typeface="Calibri"/>
      </a:defRPr>
    </a:lvl5pPr>
    <a:lvl6pPr indent="1143000" defTabSz="914356" latinLnBrk="0">
      <a:defRPr sz="1200">
        <a:latin typeface="+mn-lt"/>
        <a:ea typeface="+mn-ea"/>
        <a:cs typeface="+mn-cs"/>
        <a:sym typeface="Calibri"/>
      </a:defRPr>
    </a:lvl6pPr>
    <a:lvl7pPr indent="1371600" defTabSz="914356" latinLnBrk="0">
      <a:defRPr sz="1200">
        <a:latin typeface="+mn-lt"/>
        <a:ea typeface="+mn-ea"/>
        <a:cs typeface="+mn-cs"/>
        <a:sym typeface="Calibri"/>
      </a:defRPr>
    </a:lvl7pPr>
    <a:lvl8pPr indent="1600200" defTabSz="914356" latinLnBrk="0">
      <a:defRPr sz="1200">
        <a:latin typeface="+mn-lt"/>
        <a:ea typeface="+mn-ea"/>
        <a:cs typeface="+mn-cs"/>
        <a:sym typeface="Calibri"/>
      </a:defRPr>
    </a:lvl8pPr>
    <a:lvl9pPr indent="1828800" defTabSz="914356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9" algn="ctr">
              <a:buSzTx/>
              <a:buFontTx/>
              <a:buNone/>
              <a:defRPr sz="2400"/>
            </a:lvl2pPr>
            <a:lvl3pPr marL="0" indent="914418" algn="ctr">
              <a:buSzTx/>
              <a:buFontTx/>
              <a:buNone/>
              <a:defRPr sz="2400"/>
            </a:lvl3pPr>
            <a:lvl4pPr marL="0" indent="1371627" algn="ctr">
              <a:buSzTx/>
              <a:buFontTx/>
              <a:buNone/>
              <a:defRPr sz="2400"/>
            </a:lvl4pPr>
            <a:lvl5pPr marL="0" indent="1828837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jdelijke aanduiding voor afbeelding 31"/>
          <p:cNvSpPr/>
          <p:nvPr>
            <p:ph type="pic" idx="21"/>
          </p:nvPr>
        </p:nvSpPr>
        <p:spPr>
          <a:xfrm>
            <a:off x="86716" y="86715"/>
            <a:ext cx="12018572" cy="668457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3" name="Klikken om titelstijl van model te bewerken"/>
          <p:cNvSpPr txBox="1"/>
          <p:nvPr>
            <p:ph type="title" hasCustomPrompt="1"/>
          </p:nvPr>
        </p:nvSpPr>
        <p:spPr>
          <a:xfrm>
            <a:off x="0" y="1768422"/>
            <a:ext cx="6840001" cy="2387601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anchor="b"/>
          <a:lstStyle>
            <a:lvl1pPr>
              <a:defRPr spc="-150" sz="4000">
                <a:solidFill>
                  <a:srgbClr val="FFFFFF"/>
                </a:solidFill>
              </a:defRPr>
            </a:lvl1pPr>
          </a:lstStyle>
          <a:p>
            <a:pPr/>
            <a:r>
              <a:t>Klikken om titelstijl van model te bewerken</a:t>
            </a:r>
          </a:p>
        </p:txBody>
      </p:sp>
      <p:sp>
        <p:nvSpPr>
          <p:cNvPr id="94" name="Hoofdtekst - niveau één…"/>
          <p:cNvSpPr txBox="1"/>
          <p:nvPr>
            <p:ph type="body" sz="quarter" idx="1" hasCustomPrompt="1"/>
          </p:nvPr>
        </p:nvSpPr>
        <p:spPr>
          <a:xfrm>
            <a:off x="0" y="4153577"/>
            <a:ext cx="6840001" cy="936001"/>
          </a:xfrm>
          <a:prstGeom prst="rect">
            <a:avLst/>
          </a:prstGeom>
          <a:solidFill>
            <a:srgbClr val="000000">
              <a:alpha val="90000"/>
            </a:srgbClr>
          </a:solidFill>
        </p:spPr>
        <p:txBody>
          <a:bodyPr/>
          <a:lstStyle>
            <a:lvl1pPr marL="0" indent="0"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0" indent="457209">
              <a:buSzTx/>
              <a:buFontTx/>
              <a:buNone/>
              <a:defRPr sz="2100">
                <a:solidFill>
                  <a:srgbClr val="FFFFFF"/>
                </a:solidFill>
              </a:defRPr>
            </a:lvl2pPr>
            <a:lvl3pPr marL="0" indent="914418">
              <a:buSzTx/>
              <a:buFontTx/>
              <a:buNone/>
              <a:defRPr sz="2100">
                <a:solidFill>
                  <a:srgbClr val="FFFFFF"/>
                </a:solidFill>
              </a:defRPr>
            </a:lvl3pPr>
            <a:lvl4pPr marL="0" indent="1371627">
              <a:buSzTx/>
              <a:buFontTx/>
              <a:buNone/>
              <a:defRPr sz="2100">
                <a:solidFill>
                  <a:srgbClr val="FFFFFF"/>
                </a:solidFill>
              </a:defRPr>
            </a:lvl4pPr>
            <a:lvl5pPr marL="0" indent="1828837">
              <a:buSzTx/>
              <a:buFontTx/>
              <a:buNone/>
              <a:defRPr sz="2100">
                <a:solidFill>
                  <a:srgbClr val="FFFFFF"/>
                </a:solidFill>
              </a:defRPr>
            </a:lvl5pPr>
          </a:lstStyle>
          <a:p>
            <a:pPr/>
            <a:r>
              <a:t>Klik om de subtitelstijl van het model te bewerken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5" name="Dianumm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Grote afbeelding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Klikken om te bewerken Titelstijl van model"/>
          <p:cNvSpPr txBox="1"/>
          <p:nvPr>
            <p:ph type="title" hasCustomPrompt="1"/>
          </p:nvPr>
        </p:nvSpPr>
        <p:spPr>
          <a:xfrm>
            <a:off x="84000" y="3517901"/>
            <a:ext cx="6012001" cy="1409701"/>
          </a:xfrm>
          <a:prstGeom prst="rect">
            <a:avLst/>
          </a:prstGeom>
          <a:solidFill>
            <a:srgbClr val="000000"/>
          </a:solidFill>
        </p:spPr>
        <p:txBody>
          <a:bodyPr anchor="b"/>
          <a:lstStyle>
            <a:lvl1pPr algn="r">
              <a:defRPr spc="-150" sz="4000">
                <a:solidFill>
                  <a:srgbClr val="FFFFFF"/>
                </a:solidFill>
              </a:defRPr>
            </a:lvl1pPr>
          </a:lstStyle>
          <a:p>
            <a:pPr/>
            <a:r>
              <a:t>Klikken om te bewerken Titelstijl van model</a:t>
            </a:r>
          </a:p>
        </p:txBody>
      </p:sp>
      <p:sp>
        <p:nvSpPr>
          <p:cNvPr id="103" name="Hoofdtekst - niveau één…"/>
          <p:cNvSpPr txBox="1"/>
          <p:nvPr>
            <p:ph type="body" sz="quarter" idx="1" hasCustomPrompt="1"/>
          </p:nvPr>
        </p:nvSpPr>
        <p:spPr>
          <a:xfrm>
            <a:off x="84000" y="4927601"/>
            <a:ext cx="6012001" cy="1845744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 marL="0" indent="0" algn="r">
              <a:buSzTx/>
              <a:buFontTx/>
              <a:buNone/>
              <a:defRPr sz="2100">
                <a:solidFill>
                  <a:srgbClr val="FFFFFF"/>
                </a:solidFill>
              </a:defRPr>
            </a:lvl1pPr>
            <a:lvl2pPr marL="0" indent="457209" algn="r">
              <a:buSzTx/>
              <a:buFontTx/>
              <a:buNone/>
              <a:defRPr sz="2100">
                <a:solidFill>
                  <a:srgbClr val="FFFFFF"/>
                </a:solidFill>
              </a:defRPr>
            </a:lvl2pPr>
            <a:lvl3pPr marL="0" indent="914418" algn="r">
              <a:buSzTx/>
              <a:buFontTx/>
              <a:buNone/>
              <a:defRPr sz="2100">
                <a:solidFill>
                  <a:srgbClr val="FFFFFF"/>
                </a:solidFill>
              </a:defRPr>
            </a:lvl3pPr>
            <a:lvl4pPr marL="0" indent="1371627" algn="r">
              <a:buSzTx/>
              <a:buFontTx/>
              <a:buNone/>
              <a:defRPr sz="2100">
                <a:solidFill>
                  <a:srgbClr val="FFFFFF"/>
                </a:solidFill>
              </a:defRPr>
            </a:lvl4pPr>
            <a:lvl5pPr marL="0" indent="1828837" algn="r">
              <a:buSzTx/>
              <a:buFontTx/>
              <a:buNone/>
              <a:defRPr sz="2100">
                <a:solidFill>
                  <a:srgbClr val="FFFFFF"/>
                </a:solidFill>
              </a:defRPr>
            </a:lvl5pPr>
          </a:lstStyle>
          <a:p>
            <a:pPr/>
            <a:r>
              <a:t>Klik om de subtitelstijl van het model te bewerken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4" name="Tijdelijke aanduiding voor afbeelding 31"/>
          <p:cNvSpPr/>
          <p:nvPr>
            <p:ph type="pic" sz="half" idx="21"/>
          </p:nvPr>
        </p:nvSpPr>
        <p:spPr>
          <a:xfrm>
            <a:off x="84001" y="86714"/>
            <a:ext cx="6009286" cy="343118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831850" y="4589464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9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18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27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37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4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9">
              <a:buSzTx/>
              <a:buFontTx/>
              <a:buNone/>
              <a:defRPr b="1" sz="2400"/>
            </a:lvl2pPr>
            <a:lvl3pPr marL="0" indent="914418">
              <a:buSzTx/>
              <a:buFontTx/>
              <a:buNone/>
              <a:defRPr b="1" sz="2400"/>
            </a:lvl3pPr>
            <a:lvl4pPr marL="0" indent="1371627">
              <a:buSzTx/>
              <a:buFontTx/>
              <a:buNone/>
              <a:defRPr b="1" sz="2400"/>
            </a:lvl4pPr>
            <a:lvl5pPr marL="0" indent="1828837"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71" indent="-261262">
              <a:defRPr sz="3200"/>
            </a:lvl2pPr>
            <a:lvl3pPr marL="1219224" indent="-304806">
              <a:defRPr sz="3200"/>
            </a:lvl3pPr>
            <a:lvl4pPr marL="1737394" indent="-365767">
              <a:defRPr sz="3200"/>
            </a:lvl4pPr>
            <a:lvl5pPr marL="2194604" indent="-365767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/>
          <p:nvPr>
            <p:ph type="body" sz="quarter" idx="2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8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Tijdelijke aanduiding voor afbeelding 2"/>
          <p:cNvSpPr/>
          <p:nvPr>
            <p:ph type="pic" sz="half" idx="21"/>
          </p:nvPr>
        </p:nvSpPr>
        <p:spPr>
          <a:xfrm>
            <a:off x="5183187" y="987425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839788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9">
              <a:buSzTx/>
              <a:buFontTx/>
              <a:buNone/>
              <a:defRPr sz="1600"/>
            </a:lvl2pPr>
            <a:lvl3pPr marL="0" indent="914418">
              <a:buSzTx/>
              <a:buFontTx/>
              <a:buNone/>
              <a:defRPr sz="1600"/>
            </a:lvl3pPr>
            <a:lvl4pPr marL="0" indent="1371627">
              <a:buSzTx/>
              <a:buFontTx/>
              <a:buNone/>
              <a:defRPr sz="1600"/>
            </a:lvl4pPr>
            <a:lvl5pPr marL="0" indent="1828837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9517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1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4" marR="0" indent="-228604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14" marR="0" indent="-266705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64" marR="0" indent="-320046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34" marR="0" indent="-355607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43" marR="0" indent="-355607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52" marR="0" indent="-355607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61" marR="0" indent="-355607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71" marR="0" indent="-355607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80" marR="0" indent="-355607" algn="l" defTabSz="914418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78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56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35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13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892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069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249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427" algn="r" defTabSz="91435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Relationship Id="rId3" Type="http://schemas.openxmlformats.org/officeDocument/2006/relationships/image" Target="../media/image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Afbeelding 14" descr="Afbeelding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ubtitel 6"/>
          <p:cNvSpPr txBox="1"/>
          <p:nvPr/>
        </p:nvSpPr>
        <p:spPr>
          <a:xfrm>
            <a:off x="386279" y="4822745"/>
            <a:ext cx="11760002" cy="174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7E6E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Planpresentatie </a:t>
            </a:r>
            <a:endParaRPr sz="210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 b="1" sz="4000">
                <a:solidFill>
                  <a:srgbClr val="E7E6E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Torenstraat, Sellingen</a:t>
            </a:r>
            <a:endParaRPr sz="2100">
              <a:solidFill>
                <a:srgbClr val="FFFFFF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  <a:defRPr b="1" sz="2000">
                <a:solidFill>
                  <a:srgbClr val="E7E6E6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15 maart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Afbeelding 15" descr="Afbeelding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4662" y="0"/>
            <a:ext cx="9242677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236" name="Tekstvak 4"/>
          <p:cNvSpPr txBox="1"/>
          <p:nvPr/>
        </p:nvSpPr>
        <p:spPr>
          <a:xfrm>
            <a:off x="175720" y="496365"/>
            <a:ext cx="3774214" cy="438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6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37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Ontwerp uitgangspunten</a:t>
            </a:r>
            <a:endParaRPr sz="2100"/>
          </a:p>
        </p:txBody>
      </p:sp>
      <p:grpSp>
        <p:nvGrpSpPr>
          <p:cNvPr id="240" name="Afbeelding 5"/>
          <p:cNvGrpSpPr/>
          <p:nvPr/>
        </p:nvGrpSpPr>
        <p:grpSpPr>
          <a:xfrm>
            <a:off x="3384543" y="1637164"/>
            <a:ext cx="8677458" cy="5170647"/>
            <a:chOff x="0" y="0"/>
            <a:chExt cx="8677457" cy="5170646"/>
          </a:xfrm>
        </p:grpSpPr>
        <p:sp>
          <p:nvSpPr>
            <p:cNvPr id="238" name="Rechthoek"/>
            <p:cNvSpPr/>
            <p:nvPr/>
          </p:nvSpPr>
          <p:spPr>
            <a:xfrm>
              <a:off x="0" y="0"/>
              <a:ext cx="8677458" cy="5170647"/>
            </a:xfrm>
            <a:prstGeom prst="rect">
              <a:avLst/>
            </a:prstGeom>
            <a:solidFill>
              <a:srgbClr val="C5E0B4">
                <a:alpha val="3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39" name="image35.png" descr="image3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968" r="1476" b="9023"/>
            <a:stretch>
              <a:fillRect/>
            </a:stretch>
          </p:blipFill>
          <p:spPr>
            <a:xfrm>
              <a:off x="-1" y="0"/>
              <a:ext cx="8677460" cy="517064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0" dist="0" dir="0">
                <a:srgbClr val="FFFFFF"/>
              </a:outerShdw>
            </a:effectLst>
          </p:spPr>
        </p:pic>
      </p:grpSp>
      <p:sp>
        <p:nvSpPr>
          <p:cNvPr id="241" name="Rechthoek 6"/>
          <p:cNvSpPr/>
          <p:nvPr/>
        </p:nvSpPr>
        <p:spPr>
          <a:xfrm rot="820842">
            <a:off x="6482229" y="2716835"/>
            <a:ext cx="1573553" cy="511558"/>
          </a:xfrm>
          <a:prstGeom prst="rect">
            <a:avLst/>
          </a:prstGeom>
          <a:solidFill>
            <a:srgbClr val="FFE699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242" name="Afbeelding 7" descr="Afbeelding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897106">
            <a:off x="8185604" y="2916820"/>
            <a:ext cx="1229738" cy="87180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Rechthoek 12"/>
          <p:cNvSpPr/>
          <p:nvPr/>
        </p:nvSpPr>
        <p:spPr>
          <a:xfrm rot="5400000">
            <a:off x="9182982" y="4368079"/>
            <a:ext cx="1159571" cy="511558"/>
          </a:xfrm>
          <a:prstGeom prst="rect">
            <a:avLst/>
          </a:prstGeom>
          <a:solidFill>
            <a:srgbClr val="F4B183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244" name="Afbeelding 15" descr="Afbeelding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458896">
            <a:off x="9888707" y="5339470"/>
            <a:ext cx="557394" cy="116443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Vrije vorm: vorm 17"/>
          <p:cNvSpPr/>
          <p:nvPr/>
        </p:nvSpPr>
        <p:spPr>
          <a:xfrm>
            <a:off x="8102600" y="4660900"/>
            <a:ext cx="901701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039" y="0"/>
                </a:moveTo>
                <a:lnTo>
                  <a:pt x="17341" y="7639"/>
                </a:lnTo>
                <a:lnTo>
                  <a:pt x="21600" y="15278"/>
                </a:lnTo>
                <a:lnTo>
                  <a:pt x="11561" y="21600"/>
                </a:lnTo>
                <a:lnTo>
                  <a:pt x="3955" y="15015"/>
                </a:lnTo>
                <a:lnTo>
                  <a:pt x="0" y="6585"/>
                </a:lnTo>
                <a:lnTo>
                  <a:pt x="10039" y="0"/>
                </a:lnTo>
                <a:close/>
              </a:path>
            </a:pathLst>
          </a:custGeom>
          <a:solidFill>
            <a:srgbClr val="C5E0B4">
              <a:alpha val="38000"/>
            </a:srgbClr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E699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46" name="Rechthoek 19"/>
          <p:cNvSpPr/>
          <p:nvPr/>
        </p:nvSpPr>
        <p:spPr>
          <a:xfrm rot="21075786">
            <a:off x="10769462" y="4073607"/>
            <a:ext cx="579038" cy="722603"/>
          </a:xfrm>
          <a:prstGeom prst="rect">
            <a:avLst/>
          </a:prstGeom>
          <a:solidFill>
            <a:srgbClr val="8FAADC">
              <a:alpha val="38000"/>
            </a:srgbClr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E699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47" name="Rechthoek 22"/>
          <p:cNvSpPr/>
          <p:nvPr/>
        </p:nvSpPr>
        <p:spPr>
          <a:xfrm>
            <a:off x="8343900" y="622301"/>
            <a:ext cx="520700" cy="336662"/>
          </a:xfrm>
          <a:prstGeom prst="rect">
            <a:avLst/>
          </a:prstGeom>
          <a:solidFill>
            <a:srgbClr val="FFE699">
              <a:alpha val="38000"/>
            </a:srgbClr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E699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48" name="Rechthoek 23"/>
          <p:cNvSpPr/>
          <p:nvPr/>
        </p:nvSpPr>
        <p:spPr>
          <a:xfrm>
            <a:off x="8343900" y="1078442"/>
            <a:ext cx="520700" cy="336662"/>
          </a:xfrm>
          <a:prstGeom prst="rect">
            <a:avLst/>
          </a:prstGeom>
          <a:solidFill>
            <a:srgbClr val="F8CBAD">
              <a:alpha val="38000"/>
            </a:srgbClr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E699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49" name="Rechthoek 24"/>
          <p:cNvSpPr/>
          <p:nvPr/>
        </p:nvSpPr>
        <p:spPr>
          <a:xfrm>
            <a:off x="8343900" y="1520213"/>
            <a:ext cx="520700" cy="336662"/>
          </a:xfrm>
          <a:prstGeom prst="rect">
            <a:avLst/>
          </a:prstGeom>
          <a:solidFill>
            <a:srgbClr val="C5E0B4">
              <a:alpha val="38000"/>
            </a:srgbClr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E699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50" name="Rechthoek 28"/>
          <p:cNvSpPr/>
          <p:nvPr/>
        </p:nvSpPr>
        <p:spPr>
          <a:xfrm>
            <a:off x="8343900" y="1975164"/>
            <a:ext cx="520700" cy="336662"/>
          </a:xfrm>
          <a:prstGeom prst="rect">
            <a:avLst/>
          </a:prstGeom>
          <a:solidFill>
            <a:srgbClr val="8FAADC">
              <a:alpha val="38000"/>
            </a:srgbClr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E699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51" name="Tekstvak 29"/>
          <p:cNvSpPr txBox="1"/>
          <p:nvPr/>
        </p:nvSpPr>
        <p:spPr>
          <a:xfrm>
            <a:off x="9405619" y="605963"/>
            <a:ext cx="2169162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9 koopwoningen</a:t>
            </a:r>
          </a:p>
        </p:txBody>
      </p:sp>
      <p:sp>
        <p:nvSpPr>
          <p:cNvPr id="252" name="Tekstvak 31"/>
          <p:cNvSpPr txBox="1"/>
          <p:nvPr/>
        </p:nvSpPr>
        <p:spPr>
          <a:xfrm>
            <a:off x="9405619" y="1064473"/>
            <a:ext cx="2461262" cy="69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8 sociale huurwoningen</a:t>
            </a:r>
          </a:p>
        </p:txBody>
      </p:sp>
      <p:sp>
        <p:nvSpPr>
          <p:cNvPr id="253" name="Tekstvak 34"/>
          <p:cNvSpPr txBox="1"/>
          <p:nvPr/>
        </p:nvSpPr>
        <p:spPr>
          <a:xfrm>
            <a:off x="9405619" y="1503876"/>
            <a:ext cx="2169162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4 zorgwoningen</a:t>
            </a:r>
          </a:p>
        </p:txBody>
      </p:sp>
      <p:sp>
        <p:nvSpPr>
          <p:cNvPr id="254" name="Tekstvak 36"/>
          <p:cNvSpPr txBox="1"/>
          <p:nvPr/>
        </p:nvSpPr>
        <p:spPr>
          <a:xfrm>
            <a:off x="9405619" y="1953741"/>
            <a:ext cx="2169162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2 koopwoningen</a:t>
            </a:r>
          </a:p>
        </p:txBody>
      </p:sp>
      <p:pic>
        <p:nvPicPr>
          <p:cNvPr id="255" name="Afbeelding 40" descr="Afbeelding 4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1530" y="5674671"/>
            <a:ext cx="2851911" cy="49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rcRect l="0" t="13921" r="0" b="11389"/>
          <a:stretch>
            <a:fillRect/>
          </a:stretch>
        </p:blipFill>
        <p:spPr>
          <a:xfrm>
            <a:off x="3334970" y="1388114"/>
            <a:ext cx="8857030" cy="275634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259" name="Tekstvak 4"/>
          <p:cNvSpPr txBox="1"/>
          <p:nvPr/>
        </p:nvSpPr>
        <p:spPr>
          <a:xfrm>
            <a:off x="175720" y="496365"/>
            <a:ext cx="3774214" cy="565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latin typeface="Tahoma"/>
                <a:ea typeface="Tahoma"/>
                <a:cs typeface="Tahoma"/>
                <a:sym typeface="Tahoma"/>
              </a:defRPr>
            </a:pPr>
            <a:r>
              <a:t>9 Koopwoningen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8 Sociale huurwoningen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4 Zorgwoningen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(2 Koopwoningen)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60" name="Tekstvak 20"/>
          <p:cNvSpPr txBox="1"/>
          <p:nvPr/>
        </p:nvSpPr>
        <p:spPr>
          <a:xfrm>
            <a:off x="3905571" y="452325"/>
            <a:ext cx="6408950" cy="91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9 Koopwoningen</a:t>
            </a:r>
          </a:p>
          <a:p>
            <a:pPr>
              <a:defRPr sz="1600">
                <a:latin typeface="Tahoma"/>
                <a:ea typeface="Tahoma"/>
                <a:cs typeface="Tahoma"/>
                <a:sym typeface="Tahoma"/>
              </a:defRPr>
            </a:pPr>
            <a:r>
              <a:t>(levensloopbestendig)</a:t>
            </a:r>
          </a:p>
        </p:txBody>
      </p:sp>
      <p:pic>
        <p:nvPicPr>
          <p:cNvPr id="261" name="Afbeelding 40" descr="Afbeelding 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530" y="5674671"/>
            <a:ext cx="2851911" cy="49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rcRect l="0" t="13055" r="0" b="9889"/>
          <a:stretch>
            <a:fillRect/>
          </a:stretch>
        </p:blipFill>
        <p:spPr>
          <a:xfrm>
            <a:off x="3334970" y="1389755"/>
            <a:ext cx="8857030" cy="2725045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265" name="Tekstvak 4"/>
          <p:cNvSpPr txBox="1"/>
          <p:nvPr/>
        </p:nvSpPr>
        <p:spPr>
          <a:xfrm>
            <a:off x="175720" y="496365"/>
            <a:ext cx="3774214" cy="565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9 Koopwoningen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latin typeface="Tahoma"/>
                <a:ea typeface="Tahoma"/>
                <a:cs typeface="Tahoma"/>
                <a:sym typeface="Tahoma"/>
              </a:defRPr>
            </a:pPr>
            <a:r>
              <a:t>8 Sociale huurwoningen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4 Zorgwoningen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(2 Koopwoningen)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66" name="Tekstvak 20"/>
          <p:cNvSpPr txBox="1"/>
          <p:nvPr/>
        </p:nvSpPr>
        <p:spPr>
          <a:xfrm>
            <a:off x="3905571" y="452325"/>
            <a:ext cx="6408950" cy="91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8 Sociale huurwoningen</a:t>
            </a:r>
          </a:p>
          <a:p>
            <a:pPr>
              <a:defRPr sz="1600">
                <a:latin typeface="Tahoma"/>
                <a:ea typeface="Tahoma"/>
                <a:cs typeface="Tahoma"/>
                <a:sym typeface="Tahoma"/>
              </a:defRPr>
            </a:pPr>
            <a:r>
              <a:t>(levensloopbestendig)</a:t>
            </a:r>
          </a:p>
        </p:txBody>
      </p:sp>
      <p:pic>
        <p:nvPicPr>
          <p:cNvPr id="267" name="Afbeelding 40" descr="Afbeelding 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530" y="5674671"/>
            <a:ext cx="2851911" cy="49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FBF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66"/>
          <a:stretch>
            <a:fillRect/>
          </a:stretch>
        </p:blipFill>
        <p:spPr>
          <a:xfrm>
            <a:off x="3286250" y="1410318"/>
            <a:ext cx="8905751" cy="263372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271" name="Tekstvak 4"/>
          <p:cNvSpPr txBox="1"/>
          <p:nvPr/>
        </p:nvSpPr>
        <p:spPr>
          <a:xfrm>
            <a:off x="175720" y="496365"/>
            <a:ext cx="3774214" cy="565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9 Koopwoningen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8 Sociale huurwoningen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latin typeface="Tahoma"/>
                <a:ea typeface="Tahoma"/>
                <a:cs typeface="Tahoma"/>
                <a:sym typeface="Tahoma"/>
              </a:defRPr>
            </a:pPr>
            <a:r>
              <a:t>4 Zorgwoningen</a:t>
            </a: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1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(2 Koopwoningen)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272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4 Zorgwoningen</a:t>
            </a:r>
          </a:p>
        </p:txBody>
      </p:sp>
      <p:pic>
        <p:nvPicPr>
          <p:cNvPr id="273" name="Afbeelding 40" descr="Afbeelding 4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530" y="5674671"/>
            <a:ext cx="2851911" cy="49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 60"/>
          <p:cNvSpPr/>
          <p:nvPr/>
        </p:nvSpPr>
        <p:spPr>
          <a:xfrm>
            <a:off x="1523" y="0"/>
            <a:ext cx="12188954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6" name="Afbeelding 26" descr="Afbeelding 26"/>
          <p:cNvPicPr>
            <a:picLocks noChangeAspect="1"/>
          </p:cNvPicPr>
          <p:nvPr/>
        </p:nvPicPr>
        <p:blipFill>
          <a:blip r:embed="rId2">
            <a:extLst/>
          </a:blip>
          <a:srcRect l="13333" t="1758" r="0" b="1318"/>
          <a:stretch>
            <a:fillRect/>
          </a:stretch>
        </p:blipFill>
        <p:spPr>
          <a:xfrm>
            <a:off x="12691687" y="1071561"/>
            <a:ext cx="11599026" cy="471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Rechthoek 18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278" name="Afbeelding 20" descr="Afbeelding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24000"/>
            <a:ext cx="121920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Afbeelding 5"/>
          <p:cNvGrpSpPr/>
          <p:nvPr/>
        </p:nvGrpSpPr>
        <p:grpSpPr>
          <a:xfrm>
            <a:off x="0" y="0"/>
            <a:ext cx="12192000" cy="6858000"/>
            <a:chOff x="0" y="0"/>
            <a:chExt cx="12192000" cy="6857999"/>
          </a:xfrm>
        </p:grpSpPr>
        <p:sp>
          <p:nvSpPr>
            <p:cNvPr id="280" name="Rechthoek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81" name="image46.png" descr="image4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50800" dist="50800" dir="5400000">
                <a:srgbClr val="BFBFBF"/>
              </a:outerShdw>
            </a:effectLst>
          </p:spPr>
        </p:pic>
      </p:grpSp>
      <p:pic>
        <p:nvPicPr>
          <p:cNvPr id="283" name="Afbeelding 7" descr="Afbeelding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652" y="5557773"/>
            <a:ext cx="1648056" cy="9240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hthoek 7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286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rcRect l="0" t="0" r="4872" b="1"/>
          <a:stretch>
            <a:fillRect/>
          </a:stretch>
        </p:blipFill>
        <p:spPr>
          <a:xfrm>
            <a:off x="20" y="1281"/>
            <a:ext cx="12191980" cy="6856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Afbeelding 4" descr="Afbeelding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51157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736765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18" name="Tekstvak 4"/>
          <p:cNvSpPr txBox="1"/>
          <p:nvPr/>
        </p:nvSpPr>
        <p:spPr>
          <a:xfrm>
            <a:off x="175720" y="496366"/>
            <a:ext cx="3774214" cy="487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Betrokken partijen 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Initiatief: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Ontwikkeling: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Planuitwerking: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119" name="Afbeelding 12" descr="Afbeelding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8139" y="496365"/>
            <a:ext cx="2688570" cy="1066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Afbeelding 16" descr="Afbeelding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5653" y="3503140"/>
            <a:ext cx="1871635" cy="86570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kstvak 19"/>
          <p:cNvSpPr txBox="1"/>
          <p:nvPr/>
        </p:nvSpPr>
        <p:spPr>
          <a:xfrm>
            <a:off x="4472864" y="1702050"/>
            <a:ext cx="6852568" cy="1353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6" indent="-285756">
              <a:buSzPct val="100000"/>
              <a:buChar char="-"/>
              <a:defRPr sz="2100"/>
            </a:pPr>
            <a:r>
              <a:t>Een woonvorm voor verschillende doelgroepen midden in het dorp.</a:t>
            </a:r>
          </a:p>
          <a:p>
            <a:pPr marL="285756" indent="-285756">
              <a:buSzPct val="100000"/>
              <a:buChar char="-"/>
              <a:defRPr sz="2100"/>
            </a:pPr>
            <a:r>
              <a:t>Een plek voor Sellingers om samen op een prachtige en historische locatie te wonen.</a:t>
            </a:r>
          </a:p>
        </p:txBody>
      </p:sp>
      <p:sp>
        <p:nvSpPr>
          <p:cNvPr id="122" name="Tekstvak 20"/>
          <p:cNvSpPr txBox="1"/>
          <p:nvPr/>
        </p:nvSpPr>
        <p:spPr>
          <a:xfrm>
            <a:off x="4472864" y="4518802"/>
            <a:ext cx="6707712" cy="692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85756" indent="-285756">
              <a:buSzPct val="100000"/>
              <a:buChar char="-"/>
              <a:defRPr sz="2100"/>
            </a:lvl1pPr>
          </a:lstStyle>
          <a:p>
            <a:pPr/>
            <a:r>
              <a:t>Ontwikkeling van een unieke locatie, rekening houdend met de omgeving en gedragen door het dorp.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7245" y="0"/>
            <a:ext cx="10784009" cy="674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Afbeelding 9" descr="Afbeelding 9"/>
          <p:cNvPicPr>
            <a:picLocks noChangeAspect="1"/>
          </p:cNvPicPr>
          <p:nvPr/>
        </p:nvPicPr>
        <p:blipFill>
          <a:blip r:embed="rId2">
            <a:extLst/>
          </a:blip>
          <a:srcRect l="8185" t="0" r="6910" b="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0395285" cy="674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rcRect l="3943" t="0" r="0" b="0"/>
          <a:stretch>
            <a:fillRect/>
          </a:stretch>
        </p:blipFill>
        <p:spPr>
          <a:xfrm>
            <a:off x="0" y="0"/>
            <a:ext cx="10206875" cy="675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700" y="0"/>
            <a:ext cx="10064617" cy="675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85" y="0"/>
            <a:ext cx="10258246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rcRect l="22303" t="0" r="0" b="20189"/>
          <a:stretch>
            <a:fillRect/>
          </a:stretch>
        </p:blipFill>
        <p:spPr>
          <a:xfrm>
            <a:off x="-1" y="1281"/>
            <a:ext cx="12191845" cy="6856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372" y="0"/>
            <a:ext cx="9727456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rcRect l="23986" t="0" r="0" b="1"/>
          <a:stretch>
            <a:fillRect/>
          </a:stretch>
        </p:blipFill>
        <p:spPr>
          <a:xfrm>
            <a:off x="19" y="1281"/>
            <a:ext cx="12191982" cy="6856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114300"/>
            <a:ext cx="9955162" cy="674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25" name="Tekstvak 4"/>
          <p:cNvSpPr txBox="1"/>
          <p:nvPr/>
        </p:nvSpPr>
        <p:spPr>
          <a:xfrm>
            <a:off x="175720" y="496366"/>
            <a:ext cx="3774214" cy="487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Betrokken partijen 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Initiatief: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0D0D0D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Ontwikkeling: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Planuitwerking: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126" name="Afbeelding 16" descr="Afbeelding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8548" y="2941177"/>
            <a:ext cx="1871635" cy="86570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kstvak 20"/>
          <p:cNvSpPr txBox="1"/>
          <p:nvPr/>
        </p:nvSpPr>
        <p:spPr>
          <a:xfrm>
            <a:off x="3905571" y="452324"/>
            <a:ext cx="6408950" cy="271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Wensen woningbouw:</a:t>
            </a:r>
          </a:p>
          <a:p>
            <a:pPr>
              <a:defRPr sz="2100"/>
            </a:pPr>
          </a:p>
          <a:p>
            <a:pPr marL="285756" indent="-285756">
              <a:buSzPct val="100000"/>
              <a:buChar char="-"/>
              <a:defRPr sz="2100"/>
            </a:pPr>
            <a:r>
              <a:t>Overheden 30% nieuwbouw sociale huur;</a:t>
            </a:r>
          </a:p>
          <a:p>
            <a:pPr marL="285756" indent="-285756">
              <a:buSzPct val="100000"/>
              <a:buChar char="-"/>
              <a:defRPr sz="2100"/>
            </a:pPr>
            <a:r>
              <a:t>Woonhof Sellingen; </a:t>
            </a:r>
          </a:p>
          <a:p>
            <a:pPr lvl="1" marL="742965" indent="-285756">
              <a:buSzPct val="100000"/>
              <a:buChar char="-"/>
              <a:defRPr sz="2100"/>
            </a:pPr>
            <a:r>
              <a:t>Betaalbare koopwoningen voor jongeren en ouderen</a:t>
            </a:r>
          </a:p>
          <a:p>
            <a:pPr lvl="1" marL="742965" indent="-285756">
              <a:buSzPct val="100000"/>
              <a:buChar char="-"/>
              <a:defRPr sz="2100"/>
            </a:pPr>
            <a:r>
              <a:t>Zorgwoningen (mantelzorg)</a:t>
            </a:r>
          </a:p>
        </p:txBody>
      </p:sp>
      <p:pic>
        <p:nvPicPr>
          <p:cNvPr id="128" name="Afbeelding 1" descr="Afbeelding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06357" y="4537981"/>
            <a:ext cx="1274175" cy="136562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kstvak 2"/>
          <p:cNvSpPr txBox="1"/>
          <p:nvPr/>
        </p:nvSpPr>
        <p:spPr>
          <a:xfrm>
            <a:off x="6211130" y="2943187"/>
            <a:ext cx="5304425" cy="1353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/>
            </a:pPr>
            <a:r>
              <a:t>-    Ontwikkeling- realisatie 9+2 koopwoningen</a:t>
            </a:r>
          </a:p>
          <a:p>
            <a:pPr marL="285756" indent="-285756">
              <a:buSzPct val="100000"/>
              <a:buChar char="-"/>
              <a:defRPr sz="2100"/>
            </a:pPr>
            <a:r>
              <a:t>Ontwikkeling- realisatie- exploitatie 4 zorgwoningen</a:t>
            </a:r>
          </a:p>
          <a:p>
            <a:pPr marL="285756" indent="-285756">
              <a:buSzPct val="100000"/>
              <a:buChar char="-"/>
              <a:defRPr sz="2100"/>
            </a:pPr>
            <a:r>
              <a:t>Ontwikkeling- realisatie 8 huurwoningen</a:t>
            </a:r>
          </a:p>
        </p:txBody>
      </p:sp>
      <p:sp>
        <p:nvSpPr>
          <p:cNvPr id="130" name="Tekstvak 5"/>
          <p:cNvSpPr txBox="1"/>
          <p:nvPr/>
        </p:nvSpPr>
        <p:spPr>
          <a:xfrm>
            <a:off x="6211130" y="4842905"/>
            <a:ext cx="5304425" cy="36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/>
            </a:lvl1pPr>
          </a:lstStyle>
          <a:p>
            <a:pPr/>
            <a:r>
              <a:t>-    Exploitatie 8 huurwoningen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16" y="152400"/>
            <a:ext cx="9951245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316" y="88900"/>
            <a:ext cx="9951245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0"/>
            <a:ext cx="9968772" cy="673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rcRect l="15984" t="0" r="0" b="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74" y="152400"/>
            <a:ext cx="9853450" cy="659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74" y="152400"/>
            <a:ext cx="9719051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10010525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fbeelding 5" descr="Afbeelding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Afbeelding 1" descr="Afbeelding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517" y="5689420"/>
            <a:ext cx="2851911" cy="49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054" y="88900"/>
            <a:ext cx="10317892" cy="6769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366" y="243392"/>
            <a:ext cx="10485027" cy="67691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Rechthoek"/>
          <p:cNvSpPr/>
          <p:nvPr/>
        </p:nvSpPr>
        <p:spPr>
          <a:xfrm>
            <a:off x="977040" y="733093"/>
            <a:ext cx="10358693" cy="3332919"/>
          </a:xfrm>
          <a:prstGeom prst="rect">
            <a:avLst/>
          </a:prstGeom>
          <a:solidFill>
            <a:srgbClr val="FFFFFF"/>
          </a:solidFill>
          <a:ln w="6350">
            <a:solidFill>
              <a:srgbClr val="F8FFF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33" name="Tekstvak 4"/>
          <p:cNvSpPr txBox="1"/>
          <p:nvPr/>
        </p:nvSpPr>
        <p:spPr>
          <a:xfrm>
            <a:off x="175720" y="496366"/>
            <a:ext cx="3774214" cy="487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Betrokken partijen 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Initiatief: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Ontwikkeling: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Planuitwerking: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34" name="Tekstvak 20"/>
          <p:cNvSpPr txBox="1"/>
          <p:nvPr/>
        </p:nvSpPr>
        <p:spPr>
          <a:xfrm>
            <a:off x="3905571" y="452325"/>
            <a:ext cx="6408950" cy="238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Kaders planuitwerking:</a:t>
            </a:r>
          </a:p>
          <a:p>
            <a:pPr>
              <a:defRPr sz="2100"/>
            </a:pPr>
          </a:p>
          <a:p>
            <a:pPr marL="285756" indent="-285756">
              <a:buSzPct val="100000"/>
              <a:buChar char="-"/>
              <a:defRPr sz="2100"/>
            </a:pPr>
            <a:r>
              <a:t>Behoud groene dorpse ruimte</a:t>
            </a:r>
          </a:p>
          <a:p>
            <a:pPr marL="285756" indent="-285756">
              <a:buSzPct val="100000"/>
              <a:buChar char="-"/>
              <a:defRPr sz="2100"/>
            </a:pPr>
            <a:r>
              <a:t>Verbinding met het dorp</a:t>
            </a:r>
          </a:p>
          <a:p>
            <a:pPr marL="285756" indent="-285756">
              <a:buSzPct val="100000"/>
              <a:buChar char="-"/>
              <a:defRPr sz="2100"/>
            </a:pPr>
            <a:r>
              <a:t>Collectieve sfeer met een open structuur</a:t>
            </a:r>
          </a:p>
          <a:p>
            <a:pPr marL="285756" indent="-285756">
              <a:buSzPct val="100000"/>
              <a:buChar char="-"/>
              <a:defRPr sz="2100"/>
            </a:pPr>
            <a:r>
              <a:t>Invulling woonprogramma (totaal 23 woningen) </a:t>
            </a:r>
          </a:p>
        </p:txBody>
      </p:sp>
      <p:sp>
        <p:nvSpPr>
          <p:cNvPr id="135" name="Tekstvak 5"/>
          <p:cNvSpPr txBox="1"/>
          <p:nvPr/>
        </p:nvSpPr>
        <p:spPr>
          <a:xfrm>
            <a:off x="7708026" y="4720590"/>
            <a:ext cx="5304426" cy="102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6" indent="-285756">
              <a:buSzPct val="100000"/>
              <a:buChar char="-"/>
              <a:defRPr sz="2100"/>
            </a:pPr>
            <a:r>
              <a:t>Ontwerp koopwoningen</a:t>
            </a:r>
          </a:p>
          <a:p>
            <a:pPr marL="285756" indent="-285756">
              <a:buSzPct val="100000"/>
              <a:buChar char="-"/>
              <a:defRPr sz="2100"/>
            </a:pPr>
            <a:r>
              <a:t>Ontwerp zorgwoningen</a:t>
            </a:r>
          </a:p>
          <a:p>
            <a:pPr marL="285756" indent="-285756">
              <a:buSzPct val="100000"/>
              <a:buChar char="-"/>
              <a:defRPr sz="2100"/>
            </a:pPr>
            <a:r>
              <a:t>Ontwerp sociale huurwoningen</a:t>
            </a:r>
          </a:p>
        </p:txBody>
      </p:sp>
      <p:pic>
        <p:nvPicPr>
          <p:cNvPr id="136" name="Afbeelding 6" descr="Afbeelding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5653" y="4595891"/>
            <a:ext cx="2851911" cy="49403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ekstvak 7"/>
          <p:cNvSpPr txBox="1"/>
          <p:nvPr/>
        </p:nvSpPr>
        <p:spPr>
          <a:xfrm>
            <a:off x="7708026" y="3022124"/>
            <a:ext cx="5304426" cy="135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6" indent="-285756">
              <a:buSzPct val="100000"/>
              <a:buChar char="-"/>
              <a:defRPr sz="2100"/>
            </a:pPr>
            <a:r>
              <a:t>Gebiedsanalyse (afgerond) </a:t>
            </a:r>
          </a:p>
          <a:p>
            <a:pPr marL="285756" indent="-285756">
              <a:buSzPct val="100000"/>
              <a:buChar char="-"/>
              <a:defRPr sz="2100"/>
            </a:pPr>
            <a:r>
              <a:t>Modellen studie (afgerond)</a:t>
            </a:r>
          </a:p>
          <a:p>
            <a:pPr marL="285756" indent="-285756">
              <a:buSzPct val="100000"/>
              <a:buChar char="-"/>
              <a:defRPr sz="2100"/>
            </a:pPr>
            <a:r>
              <a:t>Landschappelijke invulling</a:t>
            </a:r>
          </a:p>
          <a:p>
            <a:pPr marL="285756" indent="-285756">
              <a:buSzPct val="100000"/>
              <a:buChar char="-"/>
              <a:defRPr sz="2100"/>
            </a:pPr>
            <a:r>
              <a:t>Stedenbouwkundige invulling</a:t>
            </a:r>
          </a:p>
        </p:txBody>
      </p:sp>
      <p:pic>
        <p:nvPicPr>
          <p:cNvPr id="138" name="Afbeelding 8" descr="Afbeelding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5653" y="3072347"/>
            <a:ext cx="1081203" cy="1081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331" y="88900"/>
            <a:ext cx="10443338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Rechthoek"/>
          <p:cNvSpPr/>
          <p:nvPr/>
        </p:nvSpPr>
        <p:spPr>
          <a:xfrm>
            <a:off x="1390575" y="480633"/>
            <a:ext cx="9716276" cy="3224898"/>
          </a:xfrm>
          <a:prstGeom prst="rect">
            <a:avLst/>
          </a:prstGeom>
          <a:solidFill>
            <a:srgbClr val="FFFFFF"/>
          </a:solidFill>
          <a:ln w="6350">
            <a:solidFill>
              <a:srgbClr val="F0FFED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367" y="139700"/>
            <a:ext cx="10425266" cy="67183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Rechthoek"/>
          <p:cNvSpPr/>
          <p:nvPr/>
        </p:nvSpPr>
        <p:spPr>
          <a:xfrm>
            <a:off x="1386934" y="884032"/>
            <a:ext cx="9595394" cy="2768199"/>
          </a:xfrm>
          <a:prstGeom prst="rect">
            <a:avLst/>
          </a:prstGeom>
          <a:solidFill>
            <a:srgbClr val="FFFFFF"/>
          </a:solidFill>
          <a:ln w="6350">
            <a:solidFill>
              <a:srgbClr val="EDFFE5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761" y="88900"/>
            <a:ext cx="10352479" cy="676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hthoek"/>
          <p:cNvSpPr/>
          <p:nvPr/>
        </p:nvSpPr>
        <p:spPr>
          <a:xfrm>
            <a:off x="2873257" y="560512"/>
            <a:ext cx="6637242" cy="3314581"/>
          </a:xfrm>
          <a:prstGeom prst="rect">
            <a:avLst/>
          </a:prstGeom>
          <a:solidFill>
            <a:srgbClr val="FFFFFF"/>
          </a:solidFill>
          <a:ln w="6350">
            <a:solidFill>
              <a:srgbClr val="F3FFE6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42" name="Rechthoek"/>
          <p:cNvSpPr/>
          <p:nvPr/>
        </p:nvSpPr>
        <p:spPr>
          <a:xfrm>
            <a:off x="9310427" y="813363"/>
            <a:ext cx="1379042" cy="2647018"/>
          </a:xfrm>
          <a:prstGeom prst="rect">
            <a:avLst/>
          </a:prstGeom>
          <a:solidFill>
            <a:srgbClr val="FFFFFF"/>
          </a:solidFill>
          <a:ln w="6350">
            <a:solidFill>
              <a:srgbClr val="FFFFEF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Afbeelding 2" descr="Afbeelding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4836" y="6106636"/>
            <a:ext cx="2851911" cy="494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Afbeelding 4" descr="Afbeelding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6855" y="5519466"/>
            <a:ext cx="1081204" cy="108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Afbeelding 5" descr="Afbeelding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43052" y="5684606"/>
            <a:ext cx="2083156" cy="963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Afbeelding 10" descr="Afbeelding 10"/>
          <p:cNvPicPr>
            <a:picLocks noChangeAspect="1"/>
          </p:cNvPicPr>
          <p:nvPr/>
        </p:nvPicPr>
        <p:blipFill>
          <a:blip r:embed="rId2">
            <a:extLst/>
          </a:blip>
          <a:srcRect l="0" t="0" r="0" b="2659"/>
          <a:stretch>
            <a:fillRect/>
          </a:stretch>
        </p:blipFill>
        <p:spPr>
          <a:xfrm>
            <a:off x="3334970" y="1421297"/>
            <a:ext cx="8857030" cy="5436703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42" name="Tekstvak 4"/>
          <p:cNvSpPr txBox="1"/>
          <p:nvPr/>
        </p:nvSpPr>
        <p:spPr>
          <a:xfrm>
            <a:off x="175720" y="496364"/>
            <a:ext cx="3774214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43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Gebiedsanalyse _historie_</a:t>
            </a:r>
          </a:p>
        </p:txBody>
      </p:sp>
      <p:pic>
        <p:nvPicPr>
          <p:cNvPr id="144" name="Afbeelding 1" descr="Afbeelding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99" y="5280433"/>
            <a:ext cx="1081203" cy="1081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6404"/>
          <a:stretch>
            <a:fillRect/>
          </a:stretch>
        </p:blipFill>
        <p:spPr>
          <a:xfrm>
            <a:off x="3334970" y="1421296"/>
            <a:ext cx="8857030" cy="543670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48" name="Tekstvak 4"/>
          <p:cNvSpPr txBox="1"/>
          <p:nvPr/>
        </p:nvSpPr>
        <p:spPr>
          <a:xfrm>
            <a:off x="175720" y="496364"/>
            <a:ext cx="3774214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49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Gebiedsanalyse _hoogtekaart_</a:t>
            </a:r>
          </a:p>
        </p:txBody>
      </p:sp>
      <p:pic>
        <p:nvPicPr>
          <p:cNvPr id="150" name="Afbeelding 1" descr="Afbeelding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99" y="5280433"/>
            <a:ext cx="1081203" cy="1081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53" name="Tekstvak 4"/>
          <p:cNvSpPr txBox="1"/>
          <p:nvPr/>
        </p:nvSpPr>
        <p:spPr>
          <a:xfrm>
            <a:off x="175720" y="496364"/>
            <a:ext cx="3774214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54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Gebiedsanalyse _luchtfoto_</a:t>
            </a:r>
          </a:p>
        </p:txBody>
      </p:sp>
      <p:pic>
        <p:nvPicPr>
          <p:cNvPr id="155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99" y="5280433"/>
            <a:ext cx="1081203" cy="108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fbeelding 8" descr="Afbeelding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34970" y="1421296"/>
            <a:ext cx="8857030" cy="5436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fbeelding 3" descr="Afbeelding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4970" y="1421296"/>
            <a:ext cx="8807992" cy="5436704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60" name="Tekstvak 4"/>
          <p:cNvSpPr txBox="1"/>
          <p:nvPr/>
        </p:nvSpPr>
        <p:spPr>
          <a:xfrm>
            <a:off x="175720" y="496364"/>
            <a:ext cx="3774214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61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Gebiedsanalyse _kadastraal_</a:t>
            </a:r>
          </a:p>
        </p:txBody>
      </p:sp>
      <p:pic>
        <p:nvPicPr>
          <p:cNvPr id="162" name="Afbeelding 1" descr="Afbeelding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99" y="5280433"/>
            <a:ext cx="1081203" cy="1081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Afbeelding 21" descr="Afbeelding 21"/>
          <p:cNvPicPr>
            <a:picLocks noChangeAspect="1"/>
          </p:cNvPicPr>
          <p:nvPr/>
        </p:nvPicPr>
        <p:blipFill>
          <a:blip r:embed="rId2">
            <a:extLst/>
          </a:blip>
          <a:srcRect l="0" t="18847" r="17330" b="8214"/>
          <a:stretch>
            <a:fillRect/>
          </a:stretch>
        </p:blipFill>
        <p:spPr>
          <a:xfrm>
            <a:off x="3737880" y="4357039"/>
            <a:ext cx="2883026" cy="2048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Afbeelding 18" descr="Afbeelding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51762" y="4357039"/>
            <a:ext cx="2887106" cy="204863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hthoek 14"/>
          <p:cNvSpPr/>
          <p:nvPr/>
        </p:nvSpPr>
        <p:spPr>
          <a:xfrm>
            <a:off x="-1" y="0"/>
            <a:ext cx="3334972" cy="6858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FFFF"/>
            </a:outerShdw>
          </a:effectLst>
        </p:spPr>
        <p:txBody>
          <a:bodyPr lIns="45719" rIns="45719"/>
          <a:lstStyle/>
          <a:p>
            <a:pPr>
              <a:lnSpc>
                <a:spcPct val="200000"/>
              </a:lnSpc>
              <a:defRPr b="1" sz="2400">
                <a:solidFill>
                  <a:srgbClr val="ADB9CA"/>
                </a:solidFill>
              </a:defRPr>
            </a:pPr>
          </a:p>
        </p:txBody>
      </p:sp>
      <p:sp>
        <p:nvSpPr>
          <p:cNvPr id="167" name="Tekstvak 4"/>
          <p:cNvSpPr txBox="1"/>
          <p:nvPr/>
        </p:nvSpPr>
        <p:spPr>
          <a:xfrm>
            <a:off x="175720" y="496364"/>
            <a:ext cx="3774214" cy="377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Planuitwerking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solidFill>
                  <a:srgbClr val="D0CEC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Voortraject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  <a:r>
              <a:t>Schetsontwerp</a:t>
            </a: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  <a:p>
            <a:pPr>
              <a:defRPr b="1" sz="2400"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sp>
        <p:nvSpPr>
          <p:cNvPr id="168" name="Tekstvak 20"/>
          <p:cNvSpPr txBox="1"/>
          <p:nvPr/>
        </p:nvSpPr>
        <p:spPr>
          <a:xfrm>
            <a:off x="3905571" y="452325"/>
            <a:ext cx="6408950" cy="731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/>
            <a:r>
              <a:t>Ontwerp uitgangspunten</a:t>
            </a:r>
            <a:endParaRPr sz="2100"/>
          </a:p>
        </p:txBody>
      </p:sp>
      <p:pic>
        <p:nvPicPr>
          <p:cNvPr id="169" name="Afbeelding 3" descr="Afbeelding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999" y="5280433"/>
            <a:ext cx="1081203" cy="108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Afbeelding 2" descr="Afbeelding 2"/>
          <p:cNvPicPr>
            <a:picLocks noChangeAspect="1"/>
          </p:cNvPicPr>
          <p:nvPr/>
        </p:nvPicPr>
        <p:blipFill>
          <a:blip r:embed="rId5">
            <a:extLst/>
          </a:blip>
          <a:srcRect l="11745" t="14610" r="24856" b="5144"/>
          <a:stretch>
            <a:fillRect/>
          </a:stretch>
        </p:blipFill>
        <p:spPr>
          <a:xfrm>
            <a:off x="3733800" y="1497053"/>
            <a:ext cx="2887106" cy="237487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kstvak 8"/>
          <p:cNvSpPr txBox="1"/>
          <p:nvPr/>
        </p:nvSpPr>
        <p:spPr>
          <a:xfrm>
            <a:off x="3951135" y="1235028"/>
            <a:ext cx="141948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Nieuw groene ruimte</a:t>
            </a:r>
          </a:p>
        </p:txBody>
      </p:sp>
      <p:sp>
        <p:nvSpPr>
          <p:cNvPr id="172" name="Tekstvak 9"/>
          <p:cNvSpPr txBox="1"/>
          <p:nvPr/>
        </p:nvSpPr>
        <p:spPr>
          <a:xfrm>
            <a:off x="7642291" y="1213997"/>
            <a:ext cx="1624866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Verbinding met het dorp</a:t>
            </a:r>
          </a:p>
        </p:txBody>
      </p:sp>
      <p:pic>
        <p:nvPicPr>
          <p:cNvPr id="173" name="Afbeelding 11" descr="Afbeelding 11"/>
          <p:cNvPicPr>
            <a:picLocks noChangeAspect="1"/>
          </p:cNvPicPr>
          <p:nvPr/>
        </p:nvPicPr>
        <p:blipFill>
          <a:blip r:embed="rId6">
            <a:extLst/>
          </a:blip>
          <a:srcRect l="5765" t="18809" r="22586" b="6694"/>
          <a:stretch>
            <a:fillRect/>
          </a:stretch>
        </p:blipFill>
        <p:spPr>
          <a:xfrm>
            <a:off x="7251761" y="1467337"/>
            <a:ext cx="2887108" cy="224550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kstvak 13"/>
          <p:cNvSpPr txBox="1"/>
          <p:nvPr/>
        </p:nvSpPr>
        <p:spPr>
          <a:xfrm>
            <a:off x="4212988" y="3911515"/>
            <a:ext cx="2266912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Collectieve sfeer en open structuur</a:t>
            </a:r>
          </a:p>
        </p:txBody>
      </p:sp>
      <p:sp>
        <p:nvSpPr>
          <p:cNvPr id="175" name="Tekstvak 16"/>
          <p:cNvSpPr txBox="1"/>
          <p:nvPr/>
        </p:nvSpPr>
        <p:spPr>
          <a:xfrm>
            <a:off x="7798041" y="3911515"/>
            <a:ext cx="1869391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pPr/>
            <a:r>
              <a:t>Bestaande bomen koesteren</a:t>
            </a:r>
          </a:p>
        </p:txBody>
      </p:sp>
      <p:pic>
        <p:nvPicPr>
          <p:cNvPr id="176" name="Inkt 25" descr="Inkt 2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8588" y="2555768"/>
            <a:ext cx="271801" cy="30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nkt 26" descr="Inkt 2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37387" y="2522669"/>
            <a:ext cx="492121" cy="339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nkt 27" descr="Inkt 2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79988" y="2501423"/>
            <a:ext cx="829081" cy="51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nkt 30" descr="Inkt 3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44311" y="2547142"/>
            <a:ext cx="921954" cy="62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nkt 37" descr="Inkt 3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212530" y="5424194"/>
            <a:ext cx="72001" cy="7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ep 42"/>
          <p:cNvGrpSpPr/>
          <p:nvPr/>
        </p:nvGrpSpPr>
        <p:grpSpPr>
          <a:xfrm>
            <a:off x="8608091" y="5729115"/>
            <a:ext cx="605161" cy="138601"/>
            <a:chOff x="0" y="0"/>
            <a:chExt cx="605160" cy="138600"/>
          </a:xfrm>
        </p:grpSpPr>
        <p:pic>
          <p:nvPicPr>
            <p:cNvPr id="181" name="Inkt 38" descr="Inkt 38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33160" y="4752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Inkt 39" descr="Inkt 3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26080" y="6660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nkt 41" descr="Inkt 41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9" name="Groep 44"/>
          <p:cNvGrpSpPr/>
          <p:nvPr/>
        </p:nvGrpSpPr>
        <p:grpSpPr>
          <a:xfrm>
            <a:off x="8450771" y="5238435"/>
            <a:ext cx="286201" cy="248401"/>
            <a:chOff x="0" y="0"/>
            <a:chExt cx="286199" cy="248400"/>
          </a:xfrm>
        </p:grpSpPr>
        <p:pic>
          <p:nvPicPr>
            <p:cNvPr id="185" name="Inkt 32" descr="Inkt 32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14199" y="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Inkt 33" descr="Inkt 3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4759" y="8352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Inkt 35" descr="Inkt 35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59479" y="17640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Inkt 43" descr="Inkt 4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147600"/>
              <a:ext cx="72000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0" name="Inkt 45" descr="Inkt 45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46651" y="5477114"/>
            <a:ext cx="18001" cy="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nkt 46" descr="Inkt 46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132971" y="5463435"/>
            <a:ext cx="36001" cy="3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6" name="Groep 53"/>
          <p:cNvGrpSpPr/>
          <p:nvPr/>
        </p:nvGrpSpPr>
        <p:grpSpPr>
          <a:xfrm>
            <a:off x="8591171" y="5240954"/>
            <a:ext cx="117361" cy="160921"/>
            <a:chOff x="0" y="0"/>
            <a:chExt cx="117360" cy="160920"/>
          </a:xfrm>
        </p:grpSpPr>
        <p:pic>
          <p:nvPicPr>
            <p:cNvPr id="192" name="Inkt 47" descr="Inkt 47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520" y="7020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Inkt 48" descr="Inkt 48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520" y="12492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Inkt 50" descr="Inkt 50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45360" y="5220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Inkt 52" descr="Inkt 52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7" name="Inkt 54" descr="Inkt 54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43651" y="5397915"/>
            <a:ext cx="72001" cy="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nkt 55" descr="Inkt 55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119651" y="5450115"/>
            <a:ext cx="72001" cy="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nkt 56" descr="Inkt 5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029290" y="5702834"/>
            <a:ext cx="72001" cy="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nkt 57" descr="Inkt 5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998331" y="5821634"/>
            <a:ext cx="72001" cy="72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" name="Groep 60"/>
          <p:cNvGrpSpPr/>
          <p:nvPr/>
        </p:nvGrpSpPr>
        <p:grpSpPr>
          <a:xfrm>
            <a:off x="8703130" y="5657474"/>
            <a:ext cx="131761" cy="88921"/>
            <a:chOff x="0" y="0"/>
            <a:chExt cx="131760" cy="88920"/>
          </a:xfrm>
        </p:grpSpPr>
        <p:pic>
          <p:nvPicPr>
            <p:cNvPr id="201" name="Inkt 58" descr="Inkt 58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9760" y="1692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Inkt 59" descr="Inkt 59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6" name="Groep 63"/>
          <p:cNvGrpSpPr/>
          <p:nvPr/>
        </p:nvGrpSpPr>
        <p:grpSpPr>
          <a:xfrm>
            <a:off x="8655610" y="5802914"/>
            <a:ext cx="169561" cy="95761"/>
            <a:chOff x="0" y="0"/>
            <a:chExt cx="169560" cy="95760"/>
          </a:xfrm>
        </p:grpSpPr>
        <p:pic>
          <p:nvPicPr>
            <p:cNvPr id="204" name="Inkt 61" descr="Inkt 61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97560" y="2376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" name="Inkt 62" descr="Inkt 62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72001" cy="72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" name="Inkt 64" descr="Inkt 64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590091" y="5327715"/>
            <a:ext cx="36001" cy="3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nkt 66" descr="Inkt 6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756770" y="5634794"/>
            <a:ext cx="36001" cy="3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Groep 68"/>
          <p:cNvGrpSpPr/>
          <p:nvPr/>
        </p:nvGrpSpPr>
        <p:grpSpPr>
          <a:xfrm>
            <a:off x="8635450" y="5728034"/>
            <a:ext cx="157321" cy="97921"/>
            <a:chOff x="0" y="0"/>
            <a:chExt cx="157320" cy="97920"/>
          </a:xfrm>
        </p:grpSpPr>
        <p:pic>
          <p:nvPicPr>
            <p:cNvPr id="209" name="Inkt 65" descr="Inkt 65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21320" y="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0" name="Inkt 67" descr="Inkt 67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6192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2" name="Inkt 69" descr="Inkt 69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796011" y="5716875"/>
            <a:ext cx="72001" cy="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nkt 70" descr="Inkt 70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131530" y="5662155"/>
            <a:ext cx="72001" cy="7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nkt 71" descr="Inkt 71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087611" y="5672954"/>
            <a:ext cx="36001" cy="3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nkt 72" descr="Inkt 72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102011" y="5711114"/>
            <a:ext cx="36001" cy="3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roep 76"/>
          <p:cNvGrpSpPr/>
          <p:nvPr/>
        </p:nvGrpSpPr>
        <p:grpSpPr>
          <a:xfrm>
            <a:off x="8964131" y="5711475"/>
            <a:ext cx="66961" cy="73801"/>
            <a:chOff x="0" y="0"/>
            <a:chExt cx="66960" cy="73800"/>
          </a:xfrm>
        </p:grpSpPr>
        <p:pic>
          <p:nvPicPr>
            <p:cNvPr id="216" name="Inkt 73" descr="Inkt 73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1240" y="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Inkt 74" descr="Inkt 74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30960" y="3780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nkt 75" descr="Inkt 75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28440"/>
              <a:ext cx="36001" cy="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0" name="Inkt 77" descr="Inkt 77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069610" y="5797875"/>
            <a:ext cx="72001" cy="7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Rechthoek 78"/>
          <p:cNvSpPr/>
          <p:nvPr/>
        </p:nvSpPr>
        <p:spPr>
          <a:xfrm rot="20082286">
            <a:off x="5564042" y="5250374"/>
            <a:ext cx="106695" cy="76201"/>
          </a:xfrm>
          <a:prstGeom prst="rect">
            <a:avLst/>
          </a:prstGeom>
          <a:solidFill>
            <a:srgbClr val="ED3B43"/>
          </a:solidFill>
          <a:ln w="12700">
            <a:miter lim="400000"/>
          </a:ln>
          <a:effectLst>
            <a:outerShdw sx="100000" sy="100000" kx="0" ky="0" algn="b" rotWithShape="0" blurRad="0" dist="38100" dir="0">
              <a:srgbClr val="FFFFFF"/>
            </a:outerShdw>
          </a:effectLst>
        </p:spPr>
        <p:txBody>
          <a:bodyPr lIns="45719" rIns="45719"/>
          <a:lstStyle/>
          <a:p>
            <a:pPr>
              <a:defRPr b="1" sz="3200">
                <a:solidFill>
                  <a:srgbClr val="333333"/>
                </a:solidFill>
                <a:latin typeface="Tahoma"/>
                <a:ea typeface="Tahoma"/>
                <a:cs typeface="Tahoma"/>
                <a:sym typeface="Tahoma"/>
              </a:defRPr>
            </a:pPr>
          </a:p>
        </p:txBody>
      </p:sp>
      <p:pic>
        <p:nvPicPr>
          <p:cNvPr id="222" name="Afbeelding 79" descr="Afbeelding 79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1497372">
            <a:off x="5669203" y="5543229"/>
            <a:ext cx="176800" cy="11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Afbeelding 80" descr="Afbeelding 80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3213079">
            <a:off x="5761458" y="5300197"/>
            <a:ext cx="176800" cy="11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Afbeelding 81" descr="Afbeelding 81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862184" y="5470812"/>
            <a:ext cx="176800" cy="11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Afbeelding 82" descr="Afbeelding 82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581308" y="5690956"/>
            <a:ext cx="201186" cy="21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Afbeelding 83" descr="Afbeelding 83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 rot="15209541">
            <a:off x="5950913" y="5543058"/>
            <a:ext cx="201186" cy="21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Afbeelding 84" descr="Afbeelding 84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 rot="837984">
            <a:off x="5806004" y="5690954"/>
            <a:ext cx="201186" cy="21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nkt 1" descr="Inkt 1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049250" y="3305343"/>
            <a:ext cx="647281" cy="40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nkt 5" descr="Inkt 5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207650" y="2696584"/>
            <a:ext cx="340561" cy="25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nkt 6" descr="Inkt 6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4481610" y="1939774"/>
            <a:ext cx="388801" cy="337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nkt 7" descr="Inkt 7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5592278" y="1722783"/>
            <a:ext cx="297721" cy="166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0" dist="38100" dir="0">
              <a:srgbClr val="EB1F29"/>
            </a:outerShdw>
          </a:effectLst>
        </a:effectStyle>
        <a:effectStyle>
          <a:effectLst>
            <a:outerShdw sx="100000" sy="100000" kx="0" ky="0" algn="b" rotWithShape="0" blurRad="0" dist="38100" dir="0">
              <a:srgbClr val="EB1F29"/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0" dist="38100" dir="0">
            <a:srgbClr val="EB1F29"/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0" dist="38100" dir="0">
              <a:srgbClr val="EB1F29"/>
            </a:outerShdw>
          </a:effectLst>
        </a:effectStyle>
        <a:effectStyle>
          <a:effectLst>
            <a:outerShdw sx="100000" sy="100000" kx="0" ky="0" algn="b" rotWithShape="0" blurRad="0" dist="38100" dir="0">
              <a:srgbClr val="EB1F29"/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>
          <a:outerShdw sx="100000" sy="100000" kx="0" ky="0" algn="b" rotWithShape="0" blurRad="0" dist="38100" dir="0">
            <a:srgbClr val="EB1F29"/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